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70" r:id="rId4"/>
    <p:sldId id="272" r:id="rId5"/>
    <p:sldId id="273" r:id="rId6"/>
    <p:sldId id="269" r:id="rId7"/>
    <p:sldId id="260" r:id="rId8"/>
    <p:sldId id="274" r:id="rId9"/>
    <p:sldId id="267" r:id="rId10"/>
    <p:sldId id="264" r:id="rId11"/>
    <p:sldId id="266" r:id="rId12"/>
    <p:sldId id="262" r:id="rId13"/>
    <p:sldId id="275" r:id="rId14"/>
    <p:sldId id="276" r:id="rId15"/>
    <p:sldId id="277" r:id="rId16"/>
    <p:sldId id="284" r:id="rId17"/>
    <p:sldId id="278" r:id="rId18"/>
    <p:sldId id="279" r:id="rId19"/>
    <p:sldId id="285" r:id="rId20"/>
    <p:sldId id="282" r:id="rId21"/>
    <p:sldId id="283" r:id="rId22"/>
    <p:sldId id="280" r:id="rId23"/>
    <p:sldId id="281"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aike Rutten" initials="MR" lastIdx="11" clrIdx="0">
    <p:extLst>
      <p:ext uri="{19B8F6BF-5375-455C-9EA6-DF929625EA0E}">
        <p15:presenceInfo xmlns:p15="http://schemas.microsoft.com/office/powerpoint/2012/main" userId="ed323b55145ebc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8" d="100"/>
          <a:sy n="88" d="100"/>
        </p:scale>
        <p:origin x="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24T17:00:02.482" idx="1">
    <p:pos x="10" y="10"/>
    <p:text>0.5 minutes</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1-24T17:39:34.913" idx="3">
    <p:pos x="10" y="10"/>
    <p:text>discribe the dataset</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1-24T17:39:34.913" idx="3">
    <p:pos x="10" y="10"/>
    <p:text>This is the complete dataset for the 500 Cities project 2018 release. This dataset includes 2016, 2015 model-based small area estimates for 27 measures of chronic disease related to unhealthy behaviors (5), health outcomes (13), and use of preventive services (9). Data were provided by the Centers for Disease Control and Prevention (CDC), Division of Population Health, Epidemiology and Surveillance Branch. The project was funded by the Robert Wood Johnson Foundation (RWJF) in conjunction with the CDC Foundation. It represents a first-of-its kind effort to release information on a large scale for cities and for small areas within those cities. It includes estimates for the 500 largest US cities and approximately 28,000 census tracts within these cities. These estimates can be used to identify emerging health problems and to inform development and implementation of effective, targeted public health prevention activities. Because the small area model cannot detect effects due to local interventions, users are cautioned against using these estimates for program or policy evaluations. Data sources used to generate these measures include Behavioral Risk Factor Surveillance System (BRFSS) data (2016, 2015), Census Bureau 2010 census population data, and American Community Survey (ACS) 2012-2016, 2011-2015 estimates. Because some questions are only asked every other year in the BRFSS, there are 4 measures (high blood pressure, taking high blood pressure medication, high cholesterol, cholesterol screening) from the 2015 BRFSS that are the same in the 2018 release as the previous 2017 release.</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1-24T20:12:19.796" idx="8">
    <p:pos x="10" y="10"/>
    <p:text>demographic information, physical health, regular checkups  and other preventive serices are not taken into account</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1-24T20:12:19.796" idx="8">
    <p:pos x="10" y="10"/>
    <p:text>demographic information, physical health, regular checkups  and other preventive serices are not taken into account</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1-24T22:04:55.877" idx="9">
    <p:pos x="10" y="10"/>
    <p:text>CHECK: are we looking for mental vs physical. box plots look off.</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1-24T22:29:24.656" idx="11">
    <p:pos x="106" y="106"/>
    <p:text>add box plot of correlation + conclusion</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9524EC-80D4-40FB-9B8E-C184A8884E4E}"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2938524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9524EC-80D4-40FB-9B8E-C184A8884E4E}"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114152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9524EC-80D4-40FB-9B8E-C184A8884E4E}"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2925E-DBBA-4C56-845F-0E198C729F1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9064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9524EC-80D4-40FB-9B8E-C184A8884E4E}"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2005238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9524EC-80D4-40FB-9B8E-C184A8884E4E}"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2925E-DBBA-4C56-845F-0E198C729F1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91718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9524EC-80D4-40FB-9B8E-C184A8884E4E}"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1583420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9524EC-80D4-40FB-9B8E-C184A8884E4E}"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2690043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9524EC-80D4-40FB-9B8E-C184A8884E4E}"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2128955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9524EC-80D4-40FB-9B8E-C184A8884E4E}"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3604808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9524EC-80D4-40FB-9B8E-C184A8884E4E}"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219955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9524EC-80D4-40FB-9B8E-C184A8884E4E}"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4277967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9524EC-80D4-40FB-9B8E-C184A8884E4E}" type="datetimeFigureOut">
              <a:rPr lang="en-US" smtClean="0"/>
              <a:t>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1001914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9524EC-80D4-40FB-9B8E-C184A8884E4E}" type="datetimeFigureOut">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2085465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9524EC-80D4-40FB-9B8E-C184A8884E4E}" type="datetimeFigureOut">
              <a:rPr lang="en-US" smtClean="0"/>
              <a:t>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2752299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9524EC-80D4-40FB-9B8E-C184A8884E4E}"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340737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9524EC-80D4-40FB-9B8E-C184A8884E4E}"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E2925E-DBBA-4C56-845F-0E198C729F1A}" type="slidenum">
              <a:rPr lang="en-US" smtClean="0"/>
              <a:t>‹#›</a:t>
            </a:fld>
            <a:endParaRPr lang="en-US"/>
          </a:p>
        </p:txBody>
      </p:sp>
    </p:spTree>
    <p:extLst>
      <p:ext uri="{BB962C8B-B14F-4D97-AF65-F5344CB8AC3E}">
        <p14:creationId xmlns:p14="http://schemas.microsoft.com/office/powerpoint/2010/main" val="329627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29524EC-80D4-40FB-9B8E-C184A8884E4E}" type="datetimeFigureOut">
              <a:rPr lang="en-US" smtClean="0"/>
              <a:t>1/23/2019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4E2925E-DBBA-4C56-845F-0E198C729F1A}" type="slidenum">
              <a:rPr lang="en-US" smtClean="0"/>
              <a:t>‹#›</a:t>
            </a:fld>
            <a:endParaRPr lang="en-US"/>
          </a:p>
        </p:txBody>
      </p:sp>
    </p:spTree>
    <p:extLst>
      <p:ext uri="{BB962C8B-B14F-4D97-AF65-F5344CB8AC3E}">
        <p14:creationId xmlns:p14="http://schemas.microsoft.com/office/powerpoint/2010/main" val="2300790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722D-7BD8-4669-BE70-F50FC8B750F2}"/>
              </a:ext>
            </a:extLst>
          </p:cNvPr>
          <p:cNvSpPr>
            <a:spLocks noGrp="1"/>
          </p:cNvSpPr>
          <p:nvPr>
            <p:ph type="title"/>
          </p:nvPr>
        </p:nvSpPr>
        <p:spPr>
          <a:xfrm>
            <a:off x="838200" y="444468"/>
            <a:ext cx="10515600" cy="1917227"/>
          </a:xfrm>
        </p:spPr>
        <p:txBody>
          <a:bodyPr>
            <a:normAutofit/>
          </a:bodyPr>
          <a:lstStyle/>
          <a:p>
            <a:pPr algn="ctr"/>
            <a:r>
              <a:rPr lang="en-US" sz="7200" b="1" dirty="0"/>
              <a:t>Health Analysis			</a:t>
            </a:r>
          </a:p>
        </p:txBody>
      </p:sp>
      <p:sp>
        <p:nvSpPr>
          <p:cNvPr id="3" name="Content Placeholder 2">
            <a:extLst>
              <a:ext uri="{FF2B5EF4-FFF2-40B4-BE49-F238E27FC236}">
                <a16:creationId xmlns:a16="http://schemas.microsoft.com/office/drawing/2014/main" id="{A52E4EFB-7991-4D2D-AF7C-C6CCB8038CEF}"/>
              </a:ext>
            </a:extLst>
          </p:cNvPr>
          <p:cNvSpPr>
            <a:spLocks noGrp="1"/>
          </p:cNvSpPr>
          <p:nvPr>
            <p:ph idx="1"/>
          </p:nvPr>
        </p:nvSpPr>
        <p:spPr>
          <a:xfrm>
            <a:off x="308837" y="1762188"/>
            <a:ext cx="11753976" cy="4730687"/>
          </a:xfrm>
        </p:spPr>
        <p:txBody>
          <a:bodyPr>
            <a:normAutofit fontScale="85000" lnSpcReduction="20000"/>
          </a:bodyPr>
          <a:lstStyle/>
          <a:p>
            <a:pPr marL="0" indent="0" algn="ctr">
              <a:buNone/>
            </a:pPr>
            <a:endParaRPr lang="en-US" sz="4000" b="1" dirty="0"/>
          </a:p>
          <a:p>
            <a:pPr marL="0" indent="0" algn="ctr">
              <a:buNone/>
            </a:pPr>
            <a:r>
              <a:rPr lang="en-US" sz="4000" b="1" dirty="0"/>
              <a:t>The effects of Unhealthy Behaviors 				</a:t>
            </a:r>
          </a:p>
          <a:p>
            <a:pPr marL="0" indent="0" algn="ctr">
              <a:buNone/>
            </a:pPr>
            <a:r>
              <a:rPr lang="en-US" sz="4000" b="1" dirty="0"/>
              <a:t>to Mental Health Conditions 			</a:t>
            </a:r>
          </a:p>
          <a:p>
            <a:pPr marL="457200" lvl="1" indent="0">
              <a:buNone/>
            </a:pPr>
            <a:endParaRPr lang="en-US" b="1" dirty="0"/>
          </a:p>
          <a:p>
            <a:pPr marL="457200" lvl="1" indent="0">
              <a:buNone/>
            </a:pPr>
            <a:endParaRPr lang="en-US" dirty="0"/>
          </a:p>
          <a:p>
            <a:pPr marL="457200" lvl="1" indent="0" algn="ctr">
              <a:buNone/>
            </a:pPr>
            <a:endParaRPr lang="en-US" sz="3000"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Sandrine </a:t>
            </a:r>
            <a:r>
              <a:rPr lang="en-US" dirty="0" err="1"/>
              <a:t>Poissonnet</a:t>
            </a:r>
            <a:r>
              <a:rPr lang="en-US" dirty="0"/>
              <a:t>			Project USC Data Science Bootcamp</a:t>
            </a:r>
          </a:p>
          <a:p>
            <a:pPr marL="0" indent="0" algn="ctr">
              <a:buNone/>
            </a:pPr>
            <a:r>
              <a:rPr lang="en-US" dirty="0"/>
              <a:t>Nicole Young					January 28</a:t>
            </a:r>
            <a:r>
              <a:rPr lang="en-US" baseline="30000" dirty="0"/>
              <a:t>th</a:t>
            </a:r>
            <a:r>
              <a:rPr lang="en-US" dirty="0"/>
              <a:t>, 2019</a:t>
            </a:r>
          </a:p>
          <a:p>
            <a:pPr marL="0" indent="0" algn="ctr">
              <a:buNone/>
            </a:pPr>
            <a:r>
              <a:rPr lang="en-US" dirty="0"/>
              <a:t>Maaike Rutten									</a:t>
            </a:r>
          </a:p>
          <a:p>
            <a:pPr marL="0" indent="0" algn="ctr">
              <a:buNone/>
            </a:pPr>
            <a:endParaRPr lang="en-US" dirty="0"/>
          </a:p>
        </p:txBody>
      </p:sp>
    </p:spTree>
    <p:extLst>
      <p:ext uri="{BB962C8B-B14F-4D97-AF65-F5344CB8AC3E}">
        <p14:creationId xmlns:p14="http://schemas.microsoft.com/office/powerpoint/2010/main" val="161346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8B69-B71F-48D4-9C83-A3FB196B5BB8}"/>
              </a:ext>
            </a:extLst>
          </p:cNvPr>
          <p:cNvSpPr>
            <a:spLocks noGrp="1"/>
          </p:cNvSpPr>
          <p:nvPr>
            <p:ph type="title"/>
          </p:nvPr>
        </p:nvSpPr>
        <p:spPr>
          <a:xfrm>
            <a:off x="677334" y="609600"/>
            <a:ext cx="8596668" cy="609600"/>
          </a:xfrm>
        </p:spPr>
        <p:txBody>
          <a:bodyPr>
            <a:normAutofit fontScale="90000"/>
          </a:bodyPr>
          <a:lstStyle/>
          <a:p>
            <a:r>
              <a:rPr lang="en-US" dirty="0"/>
              <a:t>Unhealthy behaviors</a:t>
            </a:r>
            <a:r>
              <a:rPr lang="en-US" dirty="0">
                <a:highlight>
                  <a:srgbClr val="FF0000"/>
                </a:highlight>
              </a:rPr>
              <a:t> choropleths, text</a:t>
            </a:r>
          </a:p>
        </p:txBody>
      </p:sp>
      <p:pic>
        <p:nvPicPr>
          <p:cNvPr id="4" name="Content Placeholder 3">
            <a:extLst>
              <a:ext uri="{FF2B5EF4-FFF2-40B4-BE49-F238E27FC236}">
                <a16:creationId xmlns:a16="http://schemas.microsoft.com/office/drawing/2014/main" id="{13CF5EAF-394B-4B0B-8A64-DE716516DA60}"/>
              </a:ext>
            </a:extLst>
          </p:cNvPr>
          <p:cNvPicPr>
            <a:picLocks noGrp="1" noChangeAspect="1"/>
          </p:cNvPicPr>
          <p:nvPr>
            <p:ph idx="1"/>
          </p:nvPr>
        </p:nvPicPr>
        <p:blipFill rotWithShape="1">
          <a:blip r:embed="rId2"/>
          <a:srcRect l="22681" t="40952" r="45160" b="33947"/>
          <a:stretch/>
        </p:blipFill>
        <p:spPr>
          <a:xfrm>
            <a:off x="204515" y="1219200"/>
            <a:ext cx="5292771" cy="2754086"/>
          </a:xfrm>
          <a:prstGeom prst="rect">
            <a:avLst/>
          </a:prstGeom>
        </p:spPr>
      </p:pic>
      <p:pic>
        <p:nvPicPr>
          <p:cNvPr id="5" name="Picture 4">
            <a:extLst>
              <a:ext uri="{FF2B5EF4-FFF2-40B4-BE49-F238E27FC236}">
                <a16:creationId xmlns:a16="http://schemas.microsoft.com/office/drawing/2014/main" id="{E5219D83-EFED-4171-B7D2-1D92EE7E1673}"/>
              </a:ext>
            </a:extLst>
          </p:cNvPr>
          <p:cNvPicPr>
            <a:picLocks noChangeAspect="1"/>
          </p:cNvPicPr>
          <p:nvPr/>
        </p:nvPicPr>
        <p:blipFill rotWithShape="1">
          <a:blip r:embed="rId3"/>
          <a:srcRect l="34286" t="36587" r="20475" b="25000"/>
          <a:stretch/>
        </p:blipFill>
        <p:spPr>
          <a:xfrm>
            <a:off x="5965371" y="1383110"/>
            <a:ext cx="4479471" cy="2535747"/>
          </a:xfrm>
          <a:prstGeom prst="rect">
            <a:avLst/>
          </a:prstGeom>
        </p:spPr>
      </p:pic>
      <p:pic>
        <p:nvPicPr>
          <p:cNvPr id="6" name="Picture 5">
            <a:extLst>
              <a:ext uri="{FF2B5EF4-FFF2-40B4-BE49-F238E27FC236}">
                <a16:creationId xmlns:a16="http://schemas.microsoft.com/office/drawing/2014/main" id="{401C8783-BB97-4356-B729-2B6C69353E71}"/>
              </a:ext>
            </a:extLst>
          </p:cNvPr>
          <p:cNvPicPr>
            <a:picLocks noChangeAspect="1"/>
          </p:cNvPicPr>
          <p:nvPr/>
        </p:nvPicPr>
        <p:blipFill rotWithShape="1">
          <a:blip r:embed="rId4"/>
          <a:srcRect l="33704" t="36270" r="20265" b="25317"/>
          <a:stretch/>
        </p:blipFill>
        <p:spPr>
          <a:xfrm>
            <a:off x="587830" y="3973286"/>
            <a:ext cx="4735286" cy="2634343"/>
          </a:xfrm>
          <a:prstGeom prst="rect">
            <a:avLst/>
          </a:prstGeom>
        </p:spPr>
      </p:pic>
    </p:spTree>
    <p:extLst>
      <p:ext uri="{BB962C8B-B14F-4D97-AF65-F5344CB8AC3E}">
        <p14:creationId xmlns:p14="http://schemas.microsoft.com/office/powerpoint/2010/main" val="18087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8B69-B71F-48D4-9C83-A3FB196B5BB8}"/>
              </a:ext>
            </a:extLst>
          </p:cNvPr>
          <p:cNvSpPr>
            <a:spLocks noGrp="1"/>
          </p:cNvSpPr>
          <p:nvPr>
            <p:ph type="title"/>
          </p:nvPr>
        </p:nvSpPr>
        <p:spPr/>
        <p:txBody>
          <a:bodyPr/>
          <a:lstStyle/>
          <a:p>
            <a:r>
              <a:rPr lang="en-US" dirty="0"/>
              <a:t>Question 1 conclusions.</a:t>
            </a:r>
          </a:p>
        </p:txBody>
      </p:sp>
      <p:sp>
        <p:nvSpPr>
          <p:cNvPr id="3" name="Content Placeholder 2">
            <a:extLst>
              <a:ext uri="{FF2B5EF4-FFF2-40B4-BE49-F238E27FC236}">
                <a16:creationId xmlns:a16="http://schemas.microsoft.com/office/drawing/2014/main" id="{52EFDD9B-FA62-49FF-A7C1-075B72BFFB9D}"/>
              </a:ext>
            </a:extLst>
          </p:cNvPr>
          <p:cNvSpPr>
            <a:spLocks noGrp="1"/>
          </p:cNvSpPr>
          <p:nvPr>
            <p:ph idx="1"/>
          </p:nvPr>
        </p:nvSpPr>
        <p:spPr/>
        <p:txBody>
          <a:bodyPr/>
          <a:lstStyle/>
          <a:p>
            <a:r>
              <a:rPr lang="en-US" dirty="0">
                <a:highlight>
                  <a:srgbClr val="FF0000"/>
                </a:highlight>
              </a:rPr>
              <a:t>Conclusion per state?? Not sure if that’s possible, outcomes are so different… maybe we can do some extra statistical testing on this. Or we can conclude that: the differences per state are not so easy to discover .  But there are some interesting findings (binge drinking in Texas</a:t>
            </a:r>
            <a:r>
              <a:rPr lang="en-US">
                <a:highlight>
                  <a:srgbClr val="FF0000"/>
                </a:highlight>
              </a:rPr>
              <a:t>, smoking lack </a:t>
            </a:r>
            <a:r>
              <a:rPr lang="en-US" dirty="0">
                <a:highlight>
                  <a:srgbClr val="FF0000"/>
                </a:highlight>
              </a:rPr>
              <a:t>of </a:t>
            </a:r>
            <a:r>
              <a:rPr lang="en-US">
                <a:highlight>
                  <a:srgbClr val="FF0000"/>
                </a:highlight>
              </a:rPr>
              <a:t>activity in Ohio).</a:t>
            </a:r>
            <a:endParaRPr lang="en-US" dirty="0">
              <a:highlight>
                <a:srgbClr val="FF0000"/>
              </a:highlight>
            </a:endParaRPr>
          </a:p>
        </p:txBody>
      </p:sp>
    </p:spTree>
    <p:extLst>
      <p:ext uri="{BB962C8B-B14F-4D97-AF65-F5344CB8AC3E}">
        <p14:creationId xmlns:p14="http://schemas.microsoft.com/office/powerpoint/2010/main" val="402205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8B69-B71F-48D4-9C83-A3FB196B5BB8}"/>
              </a:ext>
            </a:extLst>
          </p:cNvPr>
          <p:cNvSpPr>
            <a:spLocks noGrp="1"/>
          </p:cNvSpPr>
          <p:nvPr>
            <p:ph type="title"/>
          </p:nvPr>
        </p:nvSpPr>
        <p:spPr>
          <a:xfrm>
            <a:off x="0" y="331041"/>
            <a:ext cx="9744404" cy="1320800"/>
          </a:xfrm>
        </p:spPr>
        <p:txBody>
          <a:bodyPr>
            <a:noAutofit/>
          </a:bodyPr>
          <a:lstStyle/>
          <a:p>
            <a:pPr algn="ctr"/>
            <a:r>
              <a:rPr lang="en-US" sz="2800" dirty="0"/>
              <a:t>Question 2: </a:t>
            </a:r>
            <a:br>
              <a:rPr lang="en-US" sz="2800" dirty="0"/>
            </a:br>
            <a:r>
              <a:rPr lang="en-US" sz="2800" dirty="0"/>
              <a:t>What types of unhealthy behavior have significant effects on the mental health and to what extent?</a:t>
            </a:r>
          </a:p>
        </p:txBody>
      </p:sp>
      <p:sp>
        <p:nvSpPr>
          <p:cNvPr id="4" name="Content Placeholder 3">
            <a:extLst>
              <a:ext uri="{FF2B5EF4-FFF2-40B4-BE49-F238E27FC236}">
                <a16:creationId xmlns:a16="http://schemas.microsoft.com/office/drawing/2014/main" id="{198F2907-D00B-4929-B585-B6B93C54493E}"/>
              </a:ext>
            </a:extLst>
          </p:cNvPr>
          <p:cNvSpPr>
            <a:spLocks noGrp="1"/>
          </p:cNvSpPr>
          <p:nvPr>
            <p:ph idx="1"/>
          </p:nvPr>
        </p:nvSpPr>
        <p:spPr>
          <a:xfrm>
            <a:off x="677334" y="2160589"/>
            <a:ext cx="8596668" cy="4579326"/>
          </a:xfrm>
        </p:spPr>
        <p:txBody>
          <a:bodyPr/>
          <a:lstStyle/>
          <a:p>
            <a:r>
              <a:rPr lang="en-US" dirty="0"/>
              <a:t>Binning into 4 groups by mental health scores. </a:t>
            </a:r>
          </a:p>
          <a:p>
            <a:pPr lvl="1"/>
            <a:r>
              <a:rPr lang="en-US" dirty="0"/>
              <a:t>The cities with the 25% highest score of persons with a poor mental health (meaning: high score is not desirable), next 25%, next 25%, last group: with lowest score (least people with poor mental health).</a:t>
            </a:r>
          </a:p>
          <a:p>
            <a:r>
              <a:rPr lang="en-US" dirty="0"/>
              <a:t>Create boxplots and do statistical tests to check on various indicators by mental health:</a:t>
            </a:r>
          </a:p>
          <a:p>
            <a:pPr lvl="1"/>
            <a:r>
              <a:rPr lang="en-US" dirty="0"/>
              <a:t>Correlation with poor physical health</a:t>
            </a:r>
          </a:p>
          <a:p>
            <a:pPr lvl="1"/>
            <a:r>
              <a:rPr lang="en-US" dirty="0"/>
              <a:t>Correlation with unhealthy behaviors:</a:t>
            </a:r>
          </a:p>
          <a:p>
            <a:pPr lvl="2"/>
            <a:r>
              <a:rPr lang="en-US" dirty="0"/>
              <a:t>Binge-drinking</a:t>
            </a:r>
          </a:p>
          <a:p>
            <a:pPr lvl="2"/>
            <a:r>
              <a:rPr lang="en-US" dirty="0"/>
              <a:t>Lack of sleep</a:t>
            </a:r>
          </a:p>
          <a:p>
            <a:pPr lvl="2"/>
            <a:r>
              <a:rPr lang="en-US" dirty="0"/>
              <a:t>Smoking</a:t>
            </a:r>
          </a:p>
          <a:p>
            <a:pPr lvl="2"/>
            <a:r>
              <a:rPr lang="en-US" dirty="0"/>
              <a:t>Lack of physical activity</a:t>
            </a:r>
          </a:p>
          <a:p>
            <a:pPr lvl="2"/>
            <a:r>
              <a:rPr lang="en-US" dirty="0"/>
              <a:t>Obesity</a:t>
            </a:r>
          </a:p>
          <a:p>
            <a:pPr lvl="1"/>
            <a:endParaRPr lang="en-US" dirty="0"/>
          </a:p>
          <a:p>
            <a:pPr lvl="1"/>
            <a:endParaRPr lang="en-US" dirty="0"/>
          </a:p>
        </p:txBody>
      </p:sp>
    </p:spTree>
    <p:extLst>
      <p:ext uri="{BB962C8B-B14F-4D97-AF65-F5344CB8AC3E}">
        <p14:creationId xmlns:p14="http://schemas.microsoft.com/office/powerpoint/2010/main" val="618754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8B69-B71F-48D4-9C83-A3FB196B5BB8}"/>
              </a:ext>
            </a:extLst>
          </p:cNvPr>
          <p:cNvSpPr>
            <a:spLocks noGrp="1"/>
          </p:cNvSpPr>
          <p:nvPr>
            <p:ph type="title"/>
          </p:nvPr>
        </p:nvSpPr>
        <p:spPr>
          <a:xfrm>
            <a:off x="0" y="331041"/>
            <a:ext cx="9744404" cy="1320800"/>
          </a:xfrm>
        </p:spPr>
        <p:txBody>
          <a:bodyPr>
            <a:noAutofit/>
          </a:bodyPr>
          <a:lstStyle/>
          <a:p>
            <a:pPr algn="ctr"/>
            <a:r>
              <a:rPr lang="en-US" sz="2800" dirty="0"/>
              <a:t>Question 1: </a:t>
            </a:r>
            <a:br>
              <a:rPr lang="en-US" sz="2800" dirty="0"/>
            </a:br>
            <a:r>
              <a:rPr lang="en-US" sz="2800" dirty="0"/>
              <a:t>What types of unhealthy behavior have significant effects on the mental health and to what extent?</a:t>
            </a:r>
          </a:p>
        </p:txBody>
      </p:sp>
      <p:pic>
        <p:nvPicPr>
          <p:cNvPr id="3" name="Content Placeholder 2">
            <a:extLst>
              <a:ext uri="{FF2B5EF4-FFF2-40B4-BE49-F238E27FC236}">
                <a16:creationId xmlns:a16="http://schemas.microsoft.com/office/drawing/2014/main" id="{62FADAAC-491C-48C0-AFD7-3F65391741BA}"/>
              </a:ext>
            </a:extLst>
          </p:cNvPr>
          <p:cNvPicPr>
            <a:picLocks noGrp="1" noChangeAspect="1"/>
          </p:cNvPicPr>
          <p:nvPr>
            <p:ph idx="1"/>
          </p:nvPr>
        </p:nvPicPr>
        <p:blipFill rotWithShape="1">
          <a:blip r:embed="rId2"/>
          <a:srcRect l="17162" t="18131" r="19391" b="8231"/>
          <a:stretch/>
        </p:blipFill>
        <p:spPr>
          <a:xfrm>
            <a:off x="1859078" y="1777237"/>
            <a:ext cx="6303910" cy="4877781"/>
          </a:xfrm>
          <a:prstGeom prst="rect">
            <a:avLst/>
          </a:prstGeom>
        </p:spPr>
      </p:pic>
    </p:spTree>
    <p:extLst>
      <p:ext uri="{BB962C8B-B14F-4D97-AF65-F5344CB8AC3E}">
        <p14:creationId xmlns:p14="http://schemas.microsoft.com/office/powerpoint/2010/main" val="426545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C6BC-1FD0-4A1F-BC16-47C08C212965}"/>
              </a:ext>
            </a:extLst>
          </p:cNvPr>
          <p:cNvSpPr>
            <a:spLocks noGrp="1"/>
          </p:cNvSpPr>
          <p:nvPr>
            <p:ph type="title"/>
          </p:nvPr>
        </p:nvSpPr>
        <p:spPr>
          <a:xfrm>
            <a:off x="313995" y="215984"/>
            <a:ext cx="9356844" cy="1320800"/>
          </a:xfrm>
        </p:spPr>
        <p:txBody>
          <a:bodyPr/>
          <a:lstStyle/>
          <a:p>
            <a:r>
              <a:rPr lang="en-US" dirty="0"/>
              <a:t>Correlation Mental </a:t>
            </a:r>
            <a:r>
              <a:rPr lang="en-US" dirty="0">
                <a:highlight>
                  <a:srgbClr val="FF0000"/>
                </a:highlight>
              </a:rPr>
              <a:t>health &amp; Physical health</a:t>
            </a:r>
          </a:p>
        </p:txBody>
      </p:sp>
      <p:pic>
        <p:nvPicPr>
          <p:cNvPr id="4" name="Content Placeholder 3">
            <a:extLst>
              <a:ext uri="{FF2B5EF4-FFF2-40B4-BE49-F238E27FC236}">
                <a16:creationId xmlns:a16="http://schemas.microsoft.com/office/drawing/2014/main" id="{D3CBB34B-4DFC-4E61-9BA8-9990F8D18C42}"/>
              </a:ext>
            </a:extLst>
          </p:cNvPr>
          <p:cNvPicPr>
            <a:picLocks noGrp="1" noChangeAspect="1"/>
          </p:cNvPicPr>
          <p:nvPr>
            <p:ph idx="1"/>
          </p:nvPr>
        </p:nvPicPr>
        <p:blipFill rotWithShape="1">
          <a:blip r:embed="rId2"/>
          <a:srcRect l="18202" t="22655" r="19912" b="6046"/>
          <a:stretch/>
        </p:blipFill>
        <p:spPr>
          <a:xfrm>
            <a:off x="829621" y="803424"/>
            <a:ext cx="7290978" cy="5599961"/>
          </a:xfrm>
          <a:prstGeom prst="rect">
            <a:avLst/>
          </a:prstGeom>
        </p:spPr>
      </p:pic>
    </p:spTree>
    <p:extLst>
      <p:ext uri="{BB962C8B-B14F-4D97-AF65-F5344CB8AC3E}">
        <p14:creationId xmlns:p14="http://schemas.microsoft.com/office/powerpoint/2010/main" val="365310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3C6B-76AC-497E-B2D5-6FAB7ED13D12}"/>
              </a:ext>
            </a:extLst>
          </p:cNvPr>
          <p:cNvSpPr>
            <a:spLocks noGrp="1"/>
          </p:cNvSpPr>
          <p:nvPr>
            <p:ph type="title"/>
          </p:nvPr>
        </p:nvSpPr>
        <p:spPr>
          <a:xfrm>
            <a:off x="590944" y="156238"/>
            <a:ext cx="8769447" cy="677649"/>
          </a:xfrm>
        </p:spPr>
        <p:txBody>
          <a:bodyPr>
            <a:normAutofit/>
          </a:bodyPr>
          <a:lstStyle/>
          <a:p>
            <a:pPr algn="ctr"/>
            <a:r>
              <a:rPr lang="en-US" sz="3200" dirty="0"/>
              <a:t>Correlation mental health &amp; Binge-drinking</a:t>
            </a:r>
          </a:p>
        </p:txBody>
      </p:sp>
      <p:pic>
        <p:nvPicPr>
          <p:cNvPr id="7" name="Picture 6">
            <a:extLst>
              <a:ext uri="{FF2B5EF4-FFF2-40B4-BE49-F238E27FC236}">
                <a16:creationId xmlns:a16="http://schemas.microsoft.com/office/drawing/2014/main" id="{D243BDA3-A704-46D9-BC33-BEED2BFE8301}"/>
              </a:ext>
            </a:extLst>
          </p:cNvPr>
          <p:cNvPicPr>
            <a:picLocks noChangeAspect="1"/>
          </p:cNvPicPr>
          <p:nvPr/>
        </p:nvPicPr>
        <p:blipFill rotWithShape="1">
          <a:blip r:embed="rId2"/>
          <a:srcRect l="22551" t="17693" r="23613" b="13796"/>
          <a:stretch/>
        </p:blipFill>
        <p:spPr>
          <a:xfrm>
            <a:off x="1276710" y="720052"/>
            <a:ext cx="7050658" cy="5981710"/>
          </a:xfrm>
          <a:prstGeom prst="rect">
            <a:avLst/>
          </a:prstGeom>
        </p:spPr>
      </p:pic>
    </p:spTree>
    <p:extLst>
      <p:ext uri="{BB962C8B-B14F-4D97-AF65-F5344CB8AC3E}">
        <p14:creationId xmlns:p14="http://schemas.microsoft.com/office/powerpoint/2010/main" val="3322559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3C6B-76AC-497E-B2D5-6FAB7ED13D12}"/>
              </a:ext>
            </a:extLst>
          </p:cNvPr>
          <p:cNvSpPr>
            <a:spLocks noGrp="1"/>
          </p:cNvSpPr>
          <p:nvPr>
            <p:ph type="title"/>
          </p:nvPr>
        </p:nvSpPr>
        <p:spPr>
          <a:xfrm>
            <a:off x="590944" y="156238"/>
            <a:ext cx="8769447" cy="1320800"/>
          </a:xfrm>
        </p:spPr>
        <p:txBody>
          <a:bodyPr>
            <a:normAutofit fontScale="90000"/>
          </a:bodyPr>
          <a:lstStyle/>
          <a:p>
            <a:pPr algn="ctr"/>
            <a:r>
              <a:rPr lang="en-US" sz="3200" dirty="0"/>
              <a:t>Correlation mental health </a:t>
            </a:r>
            <a:br>
              <a:rPr lang="en-US" sz="3200" dirty="0"/>
            </a:br>
            <a:r>
              <a:rPr lang="en-US" sz="3200" dirty="0"/>
              <a:t>&amp;</a:t>
            </a:r>
            <a:br>
              <a:rPr lang="en-US" sz="3200" dirty="0"/>
            </a:br>
            <a:r>
              <a:rPr lang="en-US" sz="3200" dirty="0"/>
              <a:t>Smoking</a:t>
            </a:r>
          </a:p>
        </p:txBody>
      </p:sp>
      <p:sp>
        <p:nvSpPr>
          <p:cNvPr id="5" name="Content Placeholder 4">
            <a:extLst>
              <a:ext uri="{FF2B5EF4-FFF2-40B4-BE49-F238E27FC236}">
                <a16:creationId xmlns:a16="http://schemas.microsoft.com/office/drawing/2014/main" id="{D3660CBE-279C-4493-9634-0E9E05FA0CB9}"/>
              </a:ext>
            </a:extLst>
          </p:cNvPr>
          <p:cNvSpPr>
            <a:spLocks noGrp="1"/>
          </p:cNvSpPr>
          <p:nvPr>
            <p:ph idx="1"/>
          </p:nvPr>
        </p:nvSpPr>
        <p:spPr/>
        <p:txBody>
          <a:bodyPr/>
          <a:lstStyle/>
          <a:p>
            <a:r>
              <a:rPr lang="en-US" dirty="0">
                <a:highlight>
                  <a:srgbClr val="FF0000"/>
                </a:highlight>
              </a:rPr>
              <a:t>Add Box plot (exists, only fine tuning)</a:t>
            </a:r>
          </a:p>
          <a:p>
            <a:r>
              <a:rPr lang="en-US" dirty="0">
                <a:highlight>
                  <a:srgbClr val="FF0000"/>
                </a:highlight>
              </a:rPr>
              <a:t>Add text conclusion</a:t>
            </a:r>
          </a:p>
          <a:p>
            <a:endParaRPr lang="en-US" dirty="0"/>
          </a:p>
        </p:txBody>
      </p:sp>
    </p:spTree>
    <p:extLst>
      <p:ext uri="{BB962C8B-B14F-4D97-AF65-F5344CB8AC3E}">
        <p14:creationId xmlns:p14="http://schemas.microsoft.com/office/powerpoint/2010/main" val="684388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3C6B-76AC-497E-B2D5-6FAB7ED13D12}"/>
              </a:ext>
            </a:extLst>
          </p:cNvPr>
          <p:cNvSpPr>
            <a:spLocks noGrp="1"/>
          </p:cNvSpPr>
          <p:nvPr>
            <p:ph type="title"/>
          </p:nvPr>
        </p:nvSpPr>
        <p:spPr>
          <a:xfrm>
            <a:off x="677333" y="609600"/>
            <a:ext cx="8769447" cy="1320800"/>
          </a:xfrm>
        </p:spPr>
        <p:txBody>
          <a:bodyPr>
            <a:normAutofit/>
          </a:bodyPr>
          <a:lstStyle/>
          <a:p>
            <a:r>
              <a:rPr lang="en-US" sz="3200" dirty="0"/>
              <a:t>Correlation mental health &amp; lack of sleep</a:t>
            </a:r>
          </a:p>
        </p:txBody>
      </p:sp>
      <p:sp>
        <p:nvSpPr>
          <p:cNvPr id="3" name="Content Placeholder 2">
            <a:extLst>
              <a:ext uri="{FF2B5EF4-FFF2-40B4-BE49-F238E27FC236}">
                <a16:creationId xmlns:a16="http://schemas.microsoft.com/office/drawing/2014/main" id="{3DDB6D6D-A87F-4236-83A7-4E1E01AC8407}"/>
              </a:ext>
            </a:extLst>
          </p:cNvPr>
          <p:cNvSpPr>
            <a:spLocks noGrp="1"/>
          </p:cNvSpPr>
          <p:nvPr>
            <p:ph idx="1"/>
          </p:nvPr>
        </p:nvSpPr>
        <p:spPr/>
        <p:txBody>
          <a:bodyPr/>
          <a:lstStyle/>
          <a:p>
            <a:r>
              <a:rPr lang="en-US" dirty="0">
                <a:highlight>
                  <a:srgbClr val="FF0000"/>
                </a:highlight>
              </a:rPr>
              <a:t>Add Box plot (exists, only fine tuning)</a:t>
            </a:r>
          </a:p>
          <a:p>
            <a:r>
              <a:rPr lang="en-US" dirty="0">
                <a:highlight>
                  <a:srgbClr val="FF0000"/>
                </a:highlight>
              </a:rPr>
              <a:t>Add text conclusion</a:t>
            </a:r>
          </a:p>
          <a:p>
            <a:endParaRPr lang="en-US" dirty="0"/>
          </a:p>
        </p:txBody>
      </p:sp>
    </p:spTree>
    <p:extLst>
      <p:ext uri="{BB962C8B-B14F-4D97-AF65-F5344CB8AC3E}">
        <p14:creationId xmlns:p14="http://schemas.microsoft.com/office/powerpoint/2010/main" val="116724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3C6B-76AC-497E-B2D5-6FAB7ED13D12}"/>
              </a:ext>
            </a:extLst>
          </p:cNvPr>
          <p:cNvSpPr>
            <a:spLocks noGrp="1"/>
          </p:cNvSpPr>
          <p:nvPr>
            <p:ph type="title"/>
          </p:nvPr>
        </p:nvSpPr>
        <p:spPr>
          <a:xfrm>
            <a:off x="677333" y="609600"/>
            <a:ext cx="8769447" cy="1320800"/>
          </a:xfrm>
        </p:spPr>
        <p:txBody>
          <a:bodyPr>
            <a:normAutofit fontScale="90000"/>
          </a:bodyPr>
          <a:lstStyle/>
          <a:p>
            <a:pPr algn="ctr"/>
            <a:r>
              <a:rPr lang="en-US" sz="3200" dirty="0"/>
              <a:t>Correlation mental health </a:t>
            </a:r>
            <a:br>
              <a:rPr lang="en-US" sz="3200" dirty="0"/>
            </a:br>
            <a:r>
              <a:rPr lang="en-US" sz="3200" dirty="0"/>
              <a:t>&amp; </a:t>
            </a:r>
            <a:br>
              <a:rPr lang="en-US" sz="3200" dirty="0"/>
            </a:br>
            <a:r>
              <a:rPr lang="en-US" sz="3200" dirty="0"/>
              <a:t>obesity</a:t>
            </a:r>
          </a:p>
        </p:txBody>
      </p:sp>
      <p:sp>
        <p:nvSpPr>
          <p:cNvPr id="3" name="Content Placeholder 2">
            <a:extLst>
              <a:ext uri="{FF2B5EF4-FFF2-40B4-BE49-F238E27FC236}">
                <a16:creationId xmlns:a16="http://schemas.microsoft.com/office/drawing/2014/main" id="{3DDB6D6D-A87F-4236-83A7-4E1E01AC8407}"/>
              </a:ext>
            </a:extLst>
          </p:cNvPr>
          <p:cNvSpPr>
            <a:spLocks noGrp="1"/>
          </p:cNvSpPr>
          <p:nvPr>
            <p:ph idx="1"/>
          </p:nvPr>
        </p:nvSpPr>
        <p:spPr/>
        <p:txBody>
          <a:bodyPr/>
          <a:lstStyle/>
          <a:p>
            <a:r>
              <a:rPr lang="en-US" dirty="0">
                <a:highlight>
                  <a:srgbClr val="FF0000"/>
                </a:highlight>
              </a:rPr>
              <a:t>Add Box plot (exists, only fine tuning)</a:t>
            </a:r>
          </a:p>
          <a:p>
            <a:r>
              <a:rPr lang="en-US" dirty="0">
                <a:highlight>
                  <a:srgbClr val="FF0000"/>
                </a:highlight>
              </a:rPr>
              <a:t>Add text conclusion</a:t>
            </a:r>
          </a:p>
          <a:p>
            <a:endParaRPr lang="en-US" dirty="0"/>
          </a:p>
        </p:txBody>
      </p:sp>
    </p:spTree>
    <p:extLst>
      <p:ext uri="{BB962C8B-B14F-4D97-AF65-F5344CB8AC3E}">
        <p14:creationId xmlns:p14="http://schemas.microsoft.com/office/powerpoint/2010/main" val="3906669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3C6B-76AC-497E-B2D5-6FAB7ED13D12}"/>
              </a:ext>
            </a:extLst>
          </p:cNvPr>
          <p:cNvSpPr>
            <a:spLocks noGrp="1"/>
          </p:cNvSpPr>
          <p:nvPr>
            <p:ph type="title"/>
          </p:nvPr>
        </p:nvSpPr>
        <p:spPr>
          <a:xfrm>
            <a:off x="677333" y="609600"/>
            <a:ext cx="8769447" cy="1320800"/>
          </a:xfrm>
        </p:spPr>
        <p:txBody>
          <a:bodyPr>
            <a:normAutofit fontScale="90000"/>
          </a:bodyPr>
          <a:lstStyle/>
          <a:p>
            <a:pPr algn="ctr"/>
            <a:r>
              <a:rPr lang="en-US" sz="3200" dirty="0"/>
              <a:t>Correlation mental health </a:t>
            </a:r>
            <a:br>
              <a:rPr lang="en-US" sz="3200" dirty="0"/>
            </a:br>
            <a:r>
              <a:rPr lang="en-US" sz="3200" dirty="0"/>
              <a:t>&amp; </a:t>
            </a:r>
            <a:br>
              <a:rPr lang="en-US" sz="3200" dirty="0"/>
            </a:br>
            <a:r>
              <a:rPr lang="en-US" sz="3200" dirty="0"/>
              <a:t>lack of physical activity</a:t>
            </a:r>
          </a:p>
        </p:txBody>
      </p:sp>
      <p:sp>
        <p:nvSpPr>
          <p:cNvPr id="3" name="Content Placeholder 2">
            <a:extLst>
              <a:ext uri="{FF2B5EF4-FFF2-40B4-BE49-F238E27FC236}">
                <a16:creationId xmlns:a16="http://schemas.microsoft.com/office/drawing/2014/main" id="{3DDB6D6D-A87F-4236-83A7-4E1E01AC8407}"/>
              </a:ext>
            </a:extLst>
          </p:cNvPr>
          <p:cNvSpPr>
            <a:spLocks noGrp="1"/>
          </p:cNvSpPr>
          <p:nvPr>
            <p:ph idx="1"/>
          </p:nvPr>
        </p:nvSpPr>
        <p:spPr/>
        <p:txBody>
          <a:bodyPr/>
          <a:lstStyle/>
          <a:p>
            <a:r>
              <a:rPr lang="en-US" dirty="0">
                <a:highlight>
                  <a:srgbClr val="FF0000"/>
                </a:highlight>
              </a:rPr>
              <a:t>Add Box plot (exists, only fine tuning)</a:t>
            </a:r>
          </a:p>
          <a:p>
            <a:r>
              <a:rPr lang="en-US" dirty="0">
                <a:highlight>
                  <a:srgbClr val="FF0000"/>
                </a:highlight>
              </a:rPr>
              <a:t>Add text conclusion</a:t>
            </a:r>
          </a:p>
          <a:p>
            <a:endParaRPr lang="en-US" dirty="0"/>
          </a:p>
        </p:txBody>
      </p:sp>
    </p:spTree>
    <p:extLst>
      <p:ext uri="{BB962C8B-B14F-4D97-AF65-F5344CB8AC3E}">
        <p14:creationId xmlns:p14="http://schemas.microsoft.com/office/powerpoint/2010/main" val="3235120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722D-7BD8-4669-BE70-F50FC8B750F2}"/>
              </a:ext>
            </a:extLst>
          </p:cNvPr>
          <p:cNvSpPr>
            <a:spLocks noGrp="1"/>
          </p:cNvSpPr>
          <p:nvPr>
            <p:ph type="title"/>
          </p:nvPr>
        </p:nvSpPr>
        <p:spPr>
          <a:xfrm>
            <a:off x="95994" y="609600"/>
            <a:ext cx="8596668" cy="1320800"/>
          </a:xfrm>
        </p:spPr>
        <p:txBody>
          <a:bodyPr/>
          <a:lstStyle/>
          <a:p>
            <a:r>
              <a:rPr lang="en-US" dirty="0"/>
              <a:t>		The Dataset</a:t>
            </a:r>
          </a:p>
        </p:txBody>
      </p:sp>
      <p:sp>
        <p:nvSpPr>
          <p:cNvPr id="3" name="Content Placeholder 2">
            <a:extLst>
              <a:ext uri="{FF2B5EF4-FFF2-40B4-BE49-F238E27FC236}">
                <a16:creationId xmlns:a16="http://schemas.microsoft.com/office/drawing/2014/main" id="{A52E4EFB-7991-4D2D-AF7C-C6CCB8038CEF}"/>
              </a:ext>
            </a:extLst>
          </p:cNvPr>
          <p:cNvSpPr>
            <a:spLocks noGrp="1"/>
          </p:cNvSpPr>
          <p:nvPr>
            <p:ph idx="1"/>
          </p:nvPr>
        </p:nvSpPr>
        <p:spPr>
          <a:xfrm>
            <a:off x="738788" y="1374628"/>
            <a:ext cx="8120598" cy="4923448"/>
          </a:xfrm>
        </p:spPr>
        <p:txBody>
          <a:bodyPr>
            <a:normAutofit/>
          </a:bodyPr>
          <a:lstStyle/>
          <a:p>
            <a:pPr>
              <a:buFont typeface="Wingdings" panose="05000000000000000000" pitchFamily="2" charset="2"/>
              <a:buChar char="v"/>
            </a:pPr>
            <a:r>
              <a:rPr lang="en-US" sz="2200" dirty="0"/>
              <a:t>Data  provided by the Centers for Disease Control and Prevention (CDC)</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Includes measures of chronic disease related to unhealthy behaviors, health outcomes and use of preventive services</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500 largest cities in the US</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Data of 28 million individuals bundled in groups of 1000</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Years 2015 &amp; 2016</a:t>
            </a:r>
          </a:p>
          <a:p>
            <a:pPr marL="0" indent="0">
              <a:buNone/>
            </a:pPr>
            <a:endParaRPr lang="en-US" sz="1900" dirty="0"/>
          </a:p>
        </p:txBody>
      </p:sp>
    </p:spTree>
    <p:extLst>
      <p:ext uri="{BB962C8B-B14F-4D97-AF65-F5344CB8AC3E}">
        <p14:creationId xmlns:p14="http://schemas.microsoft.com/office/powerpoint/2010/main" val="98280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3C6B-76AC-497E-B2D5-6FAB7ED13D12}"/>
              </a:ext>
            </a:extLst>
          </p:cNvPr>
          <p:cNvSpPr>
            <a:spLocks noGrp="1"/>
          </p:cNvSpPr>
          <p:nvPr>
            <p:ph type="title"/>
          </p:nvPr>
        </p:nvSpPr>
        <p:spPr>
          <a:xfrm>
            <a:off x="677333" y="609600"/>
            <a:ext cx="8769447" cy="1320800"/>
          </a:xfrm>
        </p:spPr>
        <p:txBody>
          <a:bodyPr>
            <a:normAutofit/>
          </a:bodyPr>
          <a:lstStyle/>
          <a:p>
            <a:pPr algn="ctr"/>
            <a:r>
              <a:rPr lang="en-US" sz="3200" dirty="0"/>
              <a:t>Conclusion correlation Mental health &amp; unhealthy behavior  </a:t>
            </a:r>
          </a:p>
        </p:txBody>
      </p:sp>
      <p:sp>
        <p:nvSpPr>
          <p:cNvPr id="3" name="Content Placeholder 2">
            <a:extLst>
              <a:ext uri="{FF2B5EF4-FFF2-40B4-BE49-F238E27FC236}">
                <a16:creationId xmlns:a16="http://schemas.microsoft.com/office/drawing/2014/main" id="{3DDB6D6D-A87F-4236-83A7-4E1E01AC8407}"/>
              </a:ext>
            </a:extLst>
          </p:cNvPr>
          <p:cNvSpPr>
            <a:spLocks noGrp="1"/>
          </p:cNvSpPr>
          <p:nvPr>
            <p:ph idx="1"/>
          </p:nvPr>
        </p:nvSpPr>
        <p:spPr/>
        <p:txBody>
          <a:bodyPr/>
          <a:lstStyle/>
          <a:p>
            <a:r>
              <a:rPr lang="en-US" dirty="0">
                <a:highlight>
                  <a:srgbClr val="FF0000"/>
                </a:highlight>
              </a:rPr>
              <a:t>Add chart with all unhealthy behaviors combined (we still have to make this chart). </a:t>
            </a:r>
          </a:p>
          <a:p>
            <a:r>
              <a:rPr lang="en-US" dirty="0">
                <a:highlight>
                  <a:srgbClr val="FF0000"/>
                </a:highlight>
              </a:rPr>
              <a:t>Conclusion summary all unhealthy behaviors</a:t>
            </a:r>
          </a:p>
          <a:p>
            <a:endParaRPr lang="en-US" dirty="0"/>
          </a:p>
        </p:txBody>
      </p:sp>
    </p:spTree>
    <p:extLst>
      <p:ext uri="{BB962C8B-B14F-4D97-AF65-F5344CB8AC3E}">
        <p14:creationId xmlns:p14="http://schemas.microsoft.com/office/powerpoint/2010/main" val="3005315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3C6B-76AC-497E-B2D5-6FAB7ED13D12}"/>
              </a:ext>
            </a:extLst>
          </p:cNvPr>
          <p:cNvSpPr>
            <a:spLocks noGrp="1"/>
          </p:cNvSpPr>
          <p:nvPr>
            <p:ph type="title"/>
          </p:nvPr>
        </p:nvSpPr>
        <p:spPr>
          <a:xfrm>
            <a:off x="688835" y="575094"/>
            <a:ext cx="8769447" cy="2787291"/>
          </a:xfrm>
        </p:spPr>
        <p:txBody>
          <a:bodyPr>
            <a:normAutofit/>
          </a:bodyPr>
          <a:lstStyle/>
          <a:p>
            <a:pPr algn="ctr"/>
            <a:r>
              <a:rPr lang="en-US" sz="3200" dirty="0"/>
              <a:t>Question 3: </a:t>
            </a:r>
            <a:br>
              <a:rPr lang="en-US" sz="3200" dirty="0"/>
            </a:br>
            <a:r>
              <a:rPr lang="en-US" sz="3200" dirty="0"/>
              <a:t>What correlation can be found between</a:t>
            </a:r>
            <a:br>
              <a:rPr lang="en-US" sz="3200" dirty="0"/>
            </a:br>
            <a:r>
              <a:rPr lang="en-US" sz="3200" dirty="0"/>
              <a:t>Mental health &amp; </a:t>
            </a:r>
            <a:br>
              <a:rPr lang="en-US" sz="3200" dirty="0"/>
            </a:br>
            <a:r>
              <a:rPr lang="en-US" sz="3200" dirty="0"/>
              <a:t> income, education, lack of health insurance   </a:t>
            </a:r>
          </a:p>
        </p:txBody>
      </p:sp>
    </p:spTree>
    <p:extLst>
      <p:ext uri="{BB962C8B-B14F-4D97-AF65-F5344CB8AC3E}">
        <p14:creationId xmlns:p14="http://schemas.microsoft.com/office/powerpoint/2010/main" val="164367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3C6B-76AC-497E-B2D5-6FAB7ED13D12}"/>
              </a:ext>
            </a:extLst>
          </p:cNvPr>
          <p:cNvSpPr>
            <a:spLocks noGrp="1"/>
          </p:cNvSpPr>
          <p:nvPr>
            <p:ph type="title"/>
          </p:nvPr>
        </p:nvSpPr>
        <p:spPr>
          <a:xfrm>
            <a:off x="677333" y="609600"/>
            <a:ext cx="8769447" cy="1320800"/>
          </a:xfrm>
        </p:spPr>
        <p:txBody>
          <a:bodyPr>
            <a:normAutofit fontScale="90000"/>
          </a:bodyPr>
          <a:lstStyle/>
          <a:p>
            <a:pPr algn="ctr"/>
            <a:r>
              <a:rPr lang="en-US" sz="3200" dirty="0"/>
              <a:t>Correlation mental health </a:t>
            </a:r>
            <a:br>
              <a:rPr lang="en-US" sz="3200" dirty="0"/>
            </a:br>
            <a:r>
              <a:rPr lang="en-US" sz="3200" dirty="0"/>
              <a:t>&amp; </a:t>
            </a:r>
            <a:br>
              <a:rPr lang="en-US" sz="3200" dirty="0"/>
            </a:br>
            <a:r>
              <a:rPr lang="en-US" sz="3200" dirty="0"/>
              <a:t>Education or Income</a:t>
            </a:r>
          </a:p>
        </p:txBody>
      </p:sp>
      <p:sp>
        <p:nvSpPr>
          <p:cNvPr id="3" name="Content Placeholder 2">
            <a:extLst>
              <a:ext uri="{FF2B5EF4-FFF2-40B4-BE49-F238E27FC236}">
                <a16:creationId xmlns:a16="http://schemas.microsoft.com/office/drawing/2014/main" id="{3DDB6D6D-A87F-4236-83A7-4E1E01AC8407}"/>
              </a:ext>
            </a:extLst>
          </p:cNvPr>
          <p:cNvSpPr>
            <a:spLocks noGrp="1"/>
          </p:cNvSpPr>
          <p:nvPr>
            <p:ph idx="1"/>
          </p:nvPr>
        </p:nvSpPr>
        <p:spPr>
          <a:xfrm>
            <a:off x="677334" y="1930401"/>
            <a:ext cx="5085111" cy="4677434"/>
          </a:xfrm>
        </p:spPr>
        <p:txBody>
          <a:bodyPr>
            <a:normAutofit/>
          </a:bodyPr>
          <a:lstStyle/>
          <a:p>
            <a:endParaRPr lang="en-US" dirty="0"/>
          </a:p>
          <a:p>
            <a:r>
              <a:rPr lang="en-US" u="sng" dirty="0"/>
              <a:t>Education</a:t>
            </a:r>
            <a:r>
              <a:rPr lang="en-US" dirty="0"/>
              <a:t>: the higher the proportion of persons with only a high school degree or less in the population, the higher the prevalence of poor mental health and the higher the proportion of persons with a bachelor degree of higher, the lower the prevalence of poor mental health. </a:t>
            </a:r>
          </a:p>
          <a:p>
            <a:r>
              <a:rPr lang="en-US" u="sng" dirty="0"/>
              <a:t>Income: </a:t>
            </a:r>
            <a:r>
              <a:rPr lang="en-US" dirty="0"/>
              <a:t>the higher the proportion of persons with a household income under $25,000 in the population, the higher the prevalence of poor mental health and the higher the proportion of persons with a household income over $99,999 , the lower the prevalence of poor mental health. </a:t>
            </a:r>
          </a:p>
          <a:p>
            <a:endParaRPr lang="en-US" dirty="0"/>
          </a:p>
        </p:txBody>
      </p:sp>
      <p:pic>
        <p:nvPicPr>
          <p:cNvPr id="4" name="Picture 3">
            <a:extLst>
              <a:ext uri="{FF2B5EF4-FFF2-40B4-BE49-F238E27FC236}">
                <a16:creationId xmlns:a16="http://schemas.microsoft.com/office/drawing/2014/main" id="{76ABBB3F-B6FE-4F83-B6D0-C51ADC0B3E73}"/>
              </a:ext>
            </a:extLst>
          </p:cNvPr>
          <p:cNvPicPr>
            <a:picLocks noChangeAspect="1"/>
          </p:cNvPicPr>
          <p:nvPr/>
        </p:nvPicPr>
        <p:blipFill rotWithShape="1">
          <a:blip r:embed="rId2"/>
          <a:srcRect l="21992" t="29685" r="43067" b="44235"/>
          <a:stretch/>
        </p:blipFill>
        <p:spPr>
          <a:xfrm>
            <a:off x="5488669" y="2045448"/>
            <a:ext cx="4730757" cy="2354023"/>
          </a:xfrm>
          <a:prstGeom prst="rect">
            <a:avLst/>
          </a:prstGeom>
        </p:spPr>
      </p:pic>
      <p:pic>
        <p:nvPicPr>
          <p:cNvPr id="5" name="Picture 4">
            <a:extLst>
              <a:ext uri="{FF2B5EF4-FFF2-40B4-BE49-F238E27FC236}">
                <a16:creationId xmlns:a16="http://schemas.microsoft.com/office/drawing/2014/main" id="{36630948-AB47-4C07-8F8C-1E55220777E7}"/>
              </a:ext>
            </a:extLst>
          </p:cNvPr>
          <p:cNvPicPr>
            <a:picLocks noChangeAspect="1"/>
          </p:cNvPicPr>
          <p:nvPr/>
        </p:nvPicPr>
        <p:blipFill rotWithShape="1">
          <a:blip r:embed="rId3"/>
          <a:srcRect l="22517" t="36562" r="43381" b="37610"/>
          <a:stretch/>
        </p:blipFill>
        <p:spPr>
          <a:xfrm>
            <a:off x="6017351" y="4514518"/>
            <a:ext cx="4202075" cy="2121705"/>
          </a:xfrm>
          <a:prstGeom prst="rect">
            <a:avLst/>
          </a:prstGeom>
        </p:spPr>
      </p:pic>
    </p:spTree>
    <p:extLst>
      <p:ext uri="{BB962C8B-B14F-4D97-AF65-F5344CB8AC3E}">
        <p14:creationId xmlns:p14="http://schemas.microsoft.com/office/powerpoint/2010/main" val="3761169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3C6B-76AC-497E-B2D5-6FAB7ED13D12}"/>
              </a:ext>
            </a:extLst>
          </p:cNvPr>
          <p:cNvSpPr>
            <a:spLocks noGrp="1"/>
          </p:cNvSpPr>
          <p:nvPr>
            <p:ph type="title"/>
          </p:nvPr>
        </p:nvSpPr>
        <p:spPr>
          <a:xfrm>
            <a:off x="677333" y="609600"/>
            <a:ext cx="8769447" cy="1320800"/>
          </a:xfrm>
        </p:spPr>
        <p:txBody>
          <a:bodyPr>
            <a:normAutofit fontScale="90000"/>
          </a:bodyPr>
          <a:lstStyle/>
          <a:p>
            <a:pPr algn="ctr"/>
            <a:r>
              <a:rPr lang="en-US" sz="3200" dirty="0"/>
              <a:t>Correlation mental health </a:t>
            </a:r>
            <a:br>
              <a:rPr lang="en-US" sz="3200" dirty="0"/>
            </a:br>
            <a:r>
              <a:rPr lang="en-US" sz="3200" dirty="0"/>
              <a:t>&amp; </a:t>
            </a:r>
            <a:br>
              <a:rPr lang="en-US" sz="3200" dirty="0"/>
            </a:br>
            <a:r>
              <a:rPr lang="en-US" sz="3200" dirty="0"/>
              <a:t>lack of health insurance</a:t>
            </a:r>
          </a:p>
        </p:txBody>
      </p:sp>
      <p:sp>
        <p:nvSpPr>
          <p:cNvPr id="3" name="Content Placeholder 2">
            <a:extLst>
              <a:ext uri="{FF2B5EF4-FFF2-40B4-BE49-F238E27FC236}">
                <a16:creationId xmlns:a16="http://schemas.microsoft.com/office/drawing/2014/main" id="{3DDB6D6D-A87F-4236-83A7-4E1E01AC8407}"/>
              </a:ext>
            </a:extLst>
          </p:cNvPr>
          <p:cNvSpPr>
            <a:spLocks noGrp="1"/>
          </p:cNvSpPr>
          <p:nvPr>
            <p:ph idx="1"/>
          </p:nvPr>
        </p:nvSpPr>
        <p:spPr/>
        <p:txBody>
          <a:bodyPr/>
          <a:lstStyle/>
          <a:p>
            <a:endParaRPr lang="en-US" dirty="0"/>
          </a:p>
          <a:p>
            <a:r>
              <a:rPr lang="en-US" dirty="0">
                <a:highlight>
                  <a:srgbClr val="FF0000"/>
                </a:highlight>
              </a:rPr>
              <a:t> scatterplot with </a:t>
            </a:r>
            <a:r>
              <a:rPr lang="en-US" dirty="0" err="1">
                <a:highlight>
                  <a:srgbClr val="FF0000"/>
                </a:highlight>
              </a:rPr>
              <a:t>bubbels</a:t>
            </a:r>
            <a:r>
              <a:rPr lang="en-US" dirty="0">
                <a:highlight>
                  <a:srgbClr val="FF0000"/>
                </a:highlight>
              </a:rPr>
              <a:t> that shows lack of health insurance (Sandrine showed it, looked perfect, but I can’t find it anymore)</a:t>
            </a:r>
          </a:p>
          <a:p>
            <a:endParaRPr lang="en-US" dirty="0">
              <a:highlight>
                <a:srgbClr val="FF0000"/>
              </a:highlight>
            </a:endParaRPr>
          </a:p>
          <a:p>
            <a:r>
              <a:rPr lang="en-US" dirty="0">
                <a:highlight>
                  <a:srgbClr val="FF0000"/>
                </a:highlight>
              </a:rPr>
              <a:t>Text conclusion health insurance</a:t>
            </a:r>
          </a:p>
          <a:p>
            <a:endParaRPr lang="en-US" dirty="0"/>
          </a:p>
        </p:txBody>
      </p:sp>
    </p:spTree>
    <p:extLst>
      <p:ext uri="{BB962C8B-B14F-4D97-AF65-F5344CB8AC3E}">
        <p14:creationId xmlns:p14="http://schemas.microsoft.com/office/powerpoint/2010/main" val="3378963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8B69-B71F-48D4-9C83-A3FB196B5BB8}"/>
              </a:ext>
            </a:extLst>
          </p:cNvPr>
          <p:cNvSpPr>
            <a:spLocks noGrp="1"/>
          </p:cNvSpPr>
          <p:nvPr>
            <p:ph type="title"/>
          </p:nvPr>
        </p:nvSpPr>
        <p:spPr/>
        <p:txBody>
          <a:bodyPr/>
          <a:lstStyle/>
          <a:p>
            <a:r>
              <a:rPr lang="en-US" dirty="0"/>
              <a:t>Major Findings &amp; Additional Research</a:t>
            </a:r>
          </a:p>
        </p:txBody>
      </p:sp>
      <p:sp>
        <p:nvSpPr>
          <p:cNvPr id="3" name="Content Placeholder 2">
            <a:extLst>
              <a:ext uri="{FF2B5EF4-FFF2-40B4-BE49-F238E27FC236}">
                <a16:creationId xmlns:a16="http://schemas.microsoft.com/office/drawing/2014/main" id="{52EFDD9B-FA62-49FF-A7C1-075B72BFFB9D}"/>
              </a:ext>
            </a:extLst>
          </p:cNvPr>
          <p:cNvSpPr>
            <a:spLocks noGrp="1"/>
          </p:cNvSpPr>
          <p:nvPr>
            <p:ph idx="1"/>
          </p:nvPr>
        </p:nvSpPr>
        <p:spPr>
          <a:xfrm>
            <a:off x="544110" y="1349135"/>
            <a:ext cx="8596668" cy="5203056"/>
          </a:xfrm>
        </p:spPr>
        <p:txBody>
          <a:bodyPr>
            <a:normAutofit/>
          </a:bodyPr>
          <a:lstStyle/>
          <a:p>
            <a:r>
              <a:rPr lang="en-US" dirty="0"/>
              <a:t>Some states have higher rates of persons with a poor mental health than others: a deeper dive into this states specifically could give interesting information on the specific reasons for this high rates and discover if these differ from states with low rates of poor mental health or if it’s related to other factors.</a:t>
            </a:r>
          </a:p>
          <a:p>
            <a:r>
              <a:rPr lang="en-US" dirty="0"/>
              <a:t>Poor mental health </a:t>
            </a:r>
            <a:r>
              <a:rPr lang="en-US" dirty="0">
                <a:highlight>
                  <a:srgbClr val="00FF00"/>
                </a:highlight>
              </a:rPr>
              <a:t>correlates</a:t>
            </a:r>
            <a:r>
              <a:rPr lang="en-US" dirty="0"/>
              <a:t> with all the researched  unhealthy </a:t>
            </a:r>
            <a:r>
              <a:rPr lang="en-US" dirty="0">
                <a:highlight>
                  <a:srgbClr val="FF0000"/>
                </a:highlight>
              </a:rPr>
              <a:t>behaviors, research could be done  if other health outcomes (</a:t>
            </a:r>
            <a:r>
              <a:rPr lang="en-US" dirty="0" err="1">
                <a:highlight>
                  <a:srgbClr val="FF0000"/>
                </a:highlight>
              </a:rPr>
              <a:t>f.e</a:t>
            </a:r>
            <a:r>
              <a:rPr lang="en-US" dirty="0">
                <a:highlight>
                  <a:srgbClr val="FF0000"/>
                </a:highlight>
              </a:rPr>
              <a:t>. poor physical health ) have the same correlations </a:t>
            </a:r>
            <a:endParaRPr lang="en-US" dirty="0"/>
          </a:p>
          <a:p>
            <a:r>
              <a:rPr lang="en-US" dirty="0"/>
              <a:t>Income and education correlate with the prevalence of poor mental health: the higher the income or education, the lower the % of persons with a poor mental health. Interesting would be to further research where the </a:t>
            </a:r>
            <a:r>
              <a:rPr lang="en-US" dirty="0">
                <a:highlight>
                  <a:srgbClr val="FF0000"/>
                </a:highlight>
              </a:rPr>
              <a:t>conversion point  lays</a:t>
            </a:r>
          </a:p>
          <a:p>
            <a:endParaRPr lang="en-US" dirty="0"/>
          </a:p>
          <a:p>
            <a:r>
              <a:rPr lang="en-US" dirty="0"/>
              <a:t>The lack of health insurance correlates with poor mental health. Researching how </a:t>
            </a:r>
            <a:r>
              <a:rPr lang="en-US" dirty="0">
                <a:highlight>
                  <a:srgbClr val="FF0000"/>
                </a:highlight>
              </a:rPr>
              <a:t>politics could influence this (Obama care?) . Or the correlation between income and lack of health insurance.</a:t>
            </a:r>
          </a:p>
        </p:txBody>
      </p:sp>
    </p:spTree>
    <p:extLst>
      <p:ext uri="{BB962C8B-B14F-4D97-AF65-F5344CB8AC3E}">
        <p14:creationId xmlns:p14="http://schemas.microsoft.com/office/powerpoint/2010/main" val="907847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722D-7BD8-4669-BE70-F50FC8B750F2}"/>
              </a:ext>
            </a:extLst>
          </p:cNvPr>
          <p:cNvSpPr>
            <a:spLocks noGrp="1"/>
          </p:cNvSpPr>
          <p:nvPr>
            <p:ph type="title"/>
          </p:nvPr>
        </p:nvSpPr>
        <p:spPr>
          <a:xfrm>
            <a:off x="677333" y="609600"/>
            <a:ext cx="8939005" cy="1320800"/>
          </a:xfrm>
        </p:spPr>
        <p:txBody>
          <a:bodyPr/>
          <a:lstStyle/>
          <a:p>
            <a:r>
              <a:rPr lang="en-US" dirty="0"/>
              <a:t>	Strengths &amp; Limitations of the Dataset</a:t>
            </a:r>
          </a:p>
        </p:txBody>
      </p:sp>
      <p:sp>
        <p:nvSpPr>
          <p:cNvPr id="3" name="Content Placeholder 2">
            <a:extLst>
              <a:ext uri="{FF2B5EF4-FFF2-40B4-BE49-F238E27FC236}">
                <a16:creationId xmlns:a16="http://schemas.microsoft.com/office/drawing/2014/main" id="{A52E4EFB-7991-4D2D-AF7C-C6CCB8038CEF}"/>
              </a:ext>
            </a:extLst>
          </p:cNvPr>
          <p:cNvSpPr>
            <a:spLocks noGrp="1"/>
          </p:cNvSpPr>
          <p:nvPr>
            <p:ph idx="1"/>
          </p:nvPr>
        </p:nvSpPr>
        <p:spPr>
          <a:xfrm>
            <a:off x="926511" y="1439894"/>
            <a:ext cx="9058716" cy="4254080"/>
          </a:xfrm>
        </p:spPr>
        <p:txBody>
          <a:bodyPr>
            <a:normAutofit/>
          </a:bodyPr>
          <a:lstStyle/>
          <a:p>
            <a:pPr marL="0" indent="0">
              <a:buNone/>
            </a:pPr>
            <a:endParaRPr lang="en-US" sz="1900" dirty="0">
              <a:solidFill>
                <a:schemeClr val="tx1"/>
              </a:solidFill>
            </a:endParaRPr>
          </a:p>
          <a:p>
            <a:pPr marL="0" indent="0">
              <a:buNone/>
            </a:pPr>
            <a:r>
              <a:rPr lang="en-US" sz="2200" dirty="0">
                <a:solidFill>
                  <a:schemeClr val="tx1"/>
                </a:solidFill>
              </a:rPr>
              <a:t>+     Very large amount of interesting data</a:t>
            </a:r>
          </a:p>
          <a:p>
            <a:pPr marL="0" indent="0">
              <a:buNone/>
            </a:pPr>
            <a:r>
              <a:rPr lang="en-US" sz="2200" dirty="0">
                <a:solidFill>
                  <a:schemeClr val="tx1"/>
                </a:solidFill>
              </a:rPr>
              <a:t>+     Detailed information</a:t>
            </a:r>
          </a:p>
          <a:p>
            <a:pPr marL="0" indent="0">
              <a:buNone/>
            </a:pPr>
            <a:endParaRPr lang="en-US" sz="2200" dirty="0">
              <a:solidFill>
                <a:schemeClr val="tx1"/>
              </a:solidFill>
            </a:endParaRPr>
          </a:p>
          <a:p>
            <a:pPr marL="0" indent="0">
              <a:buNone/>
            </a:pPr>
            <a:r>
              <a:rPr lang="en-US" sz="2200" dirty="0">
                <a:solidFill>
                  <a:schemeClr val="tx1"/>
                </a:solidFill>
              </a:rPr>
              <a:t>-     Too much information to research all factors, </a:t>
            </a:r>
          </a:p>
          <a:p>
            <a:pPr marL="0" indent="0">
              <a:buNone/>
            </a:pPr>
            <a:r>
              <a:rPr lang="en-US" sz="2200" dirty="0">
                <a:solidFill>
                  <a:schemeClr val="tx1"/>
                </a:solidFill>
              </a:rPr>
              <a:t>-      Choices need to be made for reducing the number of factors</a:t>
            </a:r>
          </a:p>
          <a:p>
            <a:pPr marL="0" indent="0">
              <a:buNone/>
            </a:pPr>
            <a:r>
              <a:rPr lang="en-US" sz="2200" dirty="0">
                <a:solidFill>
                  <a:schemeClr val="tx1"/>
                </a:solidFill>
              </a:rPr>
              <a:t>-      Small US cities are not taken into account</a:t>
            </a:r>
          </a:p>
          <a:p>
            <a:pPr marL="0" indent="0">
              <a:buNone/>
            </a:pPr>
            <a:r>
              <a:rPr lang="en-US" sz="2200" dirty="0">
                <a:solidFill>
                  <a:schemeClr val="tx1"/>
                </a:solidFill>
              </a:rPr>
              <a:t>-      Complex formulation &amp;  subject</a:t>
            </a:r>
          </a:p>
          <a:p>
            <a:pPr>
              <a:buFontTx/>
              <a:buChar char="-"/>
            </a:pPr>
            <a:endParaRPr lang="en-US" dirty="0"/>
          </a:p>
        </p:txBody>
      </p:sp>
    </p:spTree>
    <p:extLst>
      <p:ext uri="{BB962C8B-B14F-4D97-AF65-F5344CB8AC3E}">
        <p14:creationId xmlns:p14="http://schemas.microsoft.com/office/powerpoint/2010/main" val="3482212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722D-7BD8-4669-BE70-F50FC8B750F2}"/>
              </a:ext>
            </a:extLst>
          </p:cNvPr>
          <p:cNvSpPr>
            <a:spLocks noGrp="1"/>
          </p:cNvSpPr>
          <p:nvPr>
            <p:ph type="title"/>
          </p:nvPr>
        </p:nvSpPr>
        <p:spPr/>
        <p:txBody>
          <a:bodyPr/>
          <a:lstStyle/>
          <a:p>
            <a:r>
              <a:rPr lang="en-US" dirty="0"/>
              <a:t>		Methods &amp; Choices</a:t>
            </a:r>
          </a:p>
        </p:txBody>
      </p:sp>
      <p:sp>
        <p:nvSpPr>
          <p:cNvPr id="3" name="Content Placeholder 2">
            <a:extLst>
              <a:ext uri="{FF2B5EF4-FFF2-40B4-BE49-F238E27FC236}">
                <a16:creationId xmlns:a16="http://schemas.microsoft.com/office/drawing/2014/main" id="{A52E4EFB-7991-4D2D-AF7C-C6CCB8038CEF}"/>
              </a:ext>
            </a:extLst>
          </p:cNvPr>
          <p:cNvSpPr>
            <a:spLocks noGrp="1"/>
          </p:cNvSpPr>
          <p:nvPr>
            <p:ph idx="1"/>
          </p:nvPr>
        </p:nvSpPr>
        <p:spPr>
          <a:xfrm>
            <a:off x="841732" y="1386738"/>
            <a:ext cx="9058716" cy="4572001"/>
          </a:xfrm>
        </p:spPr>
        <p:txBody>
          <a:bodyPr>
            <a:normAutofit/>
          </a:bodyPr>
          <a:lstStyle/>
          <a:p>
            <a:pPr>
              <a:buFontTx/>
              <a:buChar char="-"/>
            </a:pPr>
            <a:endParaRPr lang="en-US" dirty="0"/>
          </a:p>
          <a:p>
            <a:pPr>
              <a:buFont typeface="Wingdings" panose="05000000000000000000" pitchFamily="2" charset="2"/>
              <a:buChar char="v"/>
            </a:pPr>
            <a:r>
              <a:rPr lang="en-US" sz="2200" dirty="0"/>
              <a:t>Added an API to show </a:t>
            </a:r>
            <a:r>
              <a:rPr lang="en-US" sz="2200" dirty="0">
                <a:highlight>
                  <a:srgbClr val="FF0000"/>
                </a:highlight>
              </a:rPr>
              <a:t>deviation</a:t>
            </a:r>
            <a:r>
              <a:rPr lang="en-US" sz="2200" dirty="0"/>
              <a:t> over the US</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Focus on Mental health conditions &amp; unhealthy behavior </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Grouping, Research correlations, AVOVA testing, T-testing, use of API </a:t>
            </a:r>
          </a:p>
          <a:p>
            <a:pPr>
              <a:buFont typeface="Wingdings" panose="05000000000000000000" pitchFamily="2" charset="2"/>
              <a:buChar char="v"/>
            </a:pPr>
            <a:endParaRPr lang="en-US" sz="2200" dirty="0"/>
          </a:p>
          <a:p>
            <a:pPr>
              <a:buFont typeface="Wingdings" panose="05000000000000000000" pitchFamily="2" charset="2"/>
              <a:buChar char="v"/>
            </a:pPr>
            <a:r>
              <a:rPr lang="en-US" sz="2200" dirty="0"/>
              <a:t>Small peek into other factors: lack of health insurance, income, education, age &amp; gender</a:t>
            </a:r>
          </a:p>
        </p:txBody>
      </p:sp>
    </p:spTree>
    <p:extLst>
      <p:ext uri="{BB962C8B-B14F-4D97-AF65-F5344CB8AC3E}">
        <p14:creationId xmlns:p14="http://schemas.microsoft.com/office/powerpoint/2010/main" val="1810257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C3CB-9C66-41CE-A0BA-B02A92B36360}"/>
              </a:ext>
            </a:extLst>
          </p:cNvPr>
          <p:cNvSpPr>
            <a:spLocks noGrp="1"/>
          </p:cNvSpPr>
          <p:nvPr>
            <p:ph type="title"/>
          </p:nvPr>
        </p:nvSpPr>
        <p:spPr/>
        <p:txBody>
          <a:bodyPr/>
          <a:lstStyle/>
          <a:p>
            <a:r>
              <a:rPr lang="en-US" dirty="0"/>
              <a:t>		Hypothesis</a:t>
            </a:r>
          </a:p>
        </p:txBody>
      </p:sp>
      <p:sp>
        <p:nvSpPr>
          <p:cNvPr id="3" name="Content Placeholder 2">
            <a:extLst>
              <a:ext uri="{FF2B5EF4-FFF2-40B4-BE49-F238E27FC236}">
                <a16:creationId xmlns:a16="http://schemas.microsoft.com/office/drawing/2014/main" id="{EC66DF24-5818-4E33-BBD5-42C414ACAE3D}"/>
              </a:ext>
            </a:extLst>
          </p:cNvPr>
          <p:cNvSpPr>
            <a:spLocks noGrp="1"/>
          </p:cNvSpPr>
          <p:nvPr>
            <p:ph idx="1"/>
          </p:nvPr>
        </p:nvSpPr>
        <p:spPr>
          <a:xfrm>
            <a:off x="677333" y="1488613"/>
            <a:ext cx="9317807" cy="4458015"/>
          </a:xfrm>
        </p:spPr>
        <p:txBody>
          <a:bodyPr>
            <a:normAutofit/>
          </a:bodyPr>
          <a:lstStyle/>
          <a:p>
            <a:r>
              <a:rPr lang="en-US" sz="2200" dirty="0"/>
              <a:t>Is the prevalence of poor mental health equally divided over the US or does this occur more in certain states? What are observed reasons for this? </a:t>
            </a:r>
          </a:p>
          <a:p>
            <a:pPr marL="0" indent="0">
              <a:buNone/>
            </a:pPr>
            <a:endParaRPr lang="en-US" sz="2200" dirty="0"/>
          </a:p>
          <a:p>
            <a:r>
              <a:rPr lang="en-US" sz="2200" dirty="0"/>
              <a:t>What types of unhealthy behavior have significant effects on the mental health and to what extent?</a:t>
            </a:r>
          </a:p>
          <a:p>
            <a:pPr marL="0" indent="0">
              <a:buNone/>
            </a:pPr>
            <a:endParaRPr lang="en-US" sz="2200" dirty="0"/>
          </a:p>
          <a:p>
            <a:r>
              <a:rPr lang="en-US" sz="2200" dirty="0"/>
              <a:t>What other factors, which included in this study that influence mental health? </a:t>
            </a:r>
          </a:p>
        </p:txBody>
      </p:sp>
    </p:spTree>
    <p:extLst>
      <p:ext uri="{BB962C8B-B14F-4D97-AF65-F5344CB8AC3E}">
        <p14:creationId xmlns:p14="http://schemas.microsoft.com/office/powerpoint/2010/main" val="3690786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C3CB-9C66-41CE-A0BA-B02A92B36360}"/>
              </a:ext>
            </a:extLst>
          </p:cNvPr>
          <p:cNvSpPr>
            <a:spLocks noGrp="1"/>
          </p:cNvSpPr>
          <p:nvPr>
            <p:ph type="title"/>
          </p:nvPr>
        </p:nvSpPr>
        <p:spPr/>
        <p:txBody>
          <a:bodyPr/>
          <a:lstStyle/>
          <a:p>
            <a:r>
              <a:rPr lang="en-US" dirty="0"/>
              <a:t>		Summary of findings</a:t>
            </a:r>
          </a:p>
        </p:txBody>
      </p:sp>
      <p:sp>
        <p:nvSpPr>
          <p:cNvPr id="3" name="Content Placeholder 2">
            <a:extLst>
              <a:ext uri="{FF2B5EF4-FFF2-40B4-BE49-F238E27FC236}">
                <a16:creationId xmlns:a16="http://schemas.microsoft.com/office/drawing/2014/main" id="{EC66DF24-5818-4E33-BBD5-42C414ACAE3D}"/>
              </a:ext>
            </a:extLst>
          </p:cNvPr>
          <p:cNvSpPr>
            <a:spLocks noGrp="1"/>
          </p:cNvSpPr>
          <p:nvPr>
            <p:ph idx="1"/>
          </p:nvPr>
        </p:nvSpPr>
        <p:spPr>
          <a:xfrm>
            <a:off x="677334" y="1495740"/>
            <a:ext cx="8596668" cy="5165451"/>
          </a:xfrm>
        </p:spPr>
        <p:txBody>
          <a:bodyPr>
            <a:normAutofit/>
          </a:bodyPr>
          <a:lstStyle/>
          <a:p>
            <a:r>
              <a:rPr lang="en-US" dirty="0"/>
              <a:t>Poor mental health seem to occur more in large cities in the states Texas, North Dakota and Nebraska. This are also the state with higher percentages of </a:t>
            </a:r>
            <a:r>
              <a:rPr lang="en-US" dirty="0">
                <a:highlight>
                  <a:srgbClr val="FF0000"/>
                </a:highlight>
              </a:rPr>
              <a:t>Binge-drinkers, MAKE CHOROPLETH SLEEP/LPA/SMOKE/OBESE</a:t>
            </a:r>
          </a:p>
          <a:p>
            <a:endParaRPr lang="en-US" dirty="0">
              <a:highlight>
                <a:srgbClr val="FF0000"/>
              </a:highlight>
            </a:endParaRPr>
          </a:p>
          <a:p>
            <a:r>
              <a:rPr lang="en-US" dirty="0"/>
              <a:t>Smoking and a lack of Sleep have the greatest impact on mental health. Bring-drinking, Obesity and lack of physical activity have, but to a lower extent significant effects as well.</a:t>
            </a:r>
          </a:p>
          <a:p>
            <a:endParaRPr lang="en-US" dirty="0"/>
          </a:p>
          <a:p>
            <a:r>
              <a:rPr lang="en-US" dirty="0"/>
              <a:t>Other factors that have a significant impact on mental health are education, and income. Gender and age do not have a significant impact.</a:t>
            </a:r>
          </a:p>
          <a:p>
            <a:pPr marL="0" indent="0">
              <a:buNone/>
            </a:pPr>
            <a:endParaRPr lang="en-US" dirty="0"/>
          </a:p>
          <a:p>
            <a:r>
              <a:rPr lang="en-US" dirty="0"/>
              <a:t>The lack of health insurance has a correlation with poor mental health. </a:t>
            </a:r>
          </a:p>
        </p:txBody>
      </p:sp>
    </p:spTree>
    <p:extLst>
      <p:ext uri="{BB962C8B-B14F-4D97-AF65-F5344CB8AC3E}">
        <p14:creationId xmlns:p14="http://schemas.microsoft.com/office/powerpoint/2010/main" val="312161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722D-7BD8-4669-BE70-F50FC8B750F2}"/>
              </a:ext>
            </a:extLst>
          </p:cNvPr>
          <p:cNvSpPr>
            <a:spLocks noGrp="1"/>
          </p:cNvSpPr>
          <p:nvPr>
            <p:ph type="title"/>
          </p:nvPr>
        </p:nvSpPr>
        <p:spPr>
          <a:xfrm>
            <a:off x="677334" y="609600"/>
            <a:ext cx="8596668" cy="734750"/>
          </a:xfrm>
        </p:spPr>
        <p:txBody>
          <a:bodyPr/>
          <a:lstStyle/>
          <a:p>
            <a:r>
              <a:rPr lang="en-US" dirty="0"/>
              <a:t>Data exploration &amp; cleanup process</a:t>
            </a:r>
          </a:p>
        </p:txBody>
      </p:sp>
      <p:sp>
        <p:nvSpPr>
          <p:cNvPr id="3" name="Content Placeholder 2">
            <a:extLst>
              <a:ext uri="{FF2B5EF4-FFF2-40B4-BE49-F238E27FC236}">
                <a16:creationId xmlns:a16="http://schemas.microsoft.com/office/drawing/2014/main" id="{A52E4EFB-7991-4D2D-AF7C-C6CCB8038CEF}"/>
              </a:ext>
            </a:extLst>
          </p:cNvPr>
          <p:cNvSpPr>
            <a:spLocks noGrp="1"/>
          </p:cNvSpPr>
          <p:nvPr>
            <p:ph idx="1"/>
          </p:nvPr>
        </p:nvSpPr>
        <p:spPr>
          <a:xfrm>
            <a:off x="677334" y="1344350"/>
            <a:ext cx="8596668" cy="5080673"/>
          </a:xfrm>
        </p:spPr>
        <p:txBody>
          <a:bodyPr>
            <a:normAutofit/>
          </a:bodyPr>
          <a:lstStyle/>
          <a:p>
            <a:pPr marL="0" indent="0">
              <a:buNone/>
            </a:pPr>
            <a:r>
              <a:rPr lang="en-US" dirty="0"/>
              <a:t>Step 1: Reduce the size of the dataset: Focus only on:</a:t>
            </a:r>
          </a:p>
          <a:p>
            <a:pPr lvl="1"/>
            <a:r>
              <a:rPr lang="en-US" sz="2100" dirty="0"/>
              <a:t> 5 unhealthy behaviors: </a:t>
            </a:r>
          </a:p>
          <a:p>
            <a:pPr lvl="2">
              <a:buFont typeface="Courier New" panose="02070309020205020404" pitchFamily="49" charset="0"/>
              <a:buChar char="o"/>
            </a:pPr>
            <a:r>
              <a:rPr lang="en-US" sz="2100" dirty="0"/>
              <a:t>smoking,</a:t>
            </a:r>
          </a:p>
          <a:p>
            <a:pPr lvl="2">
              <a:buFont typeface="Courier New" panose="02070309020205020404" pitchFamily="49" charset="0"/>
              <a:buChar char="o"/>
            </a:pPr>
            <a:r>
              <a:rPr lang="en-US" sz="2100" dirty="0"/>
              <a:t>binge-drinking, </a:t>
            </a:r>
          </a:p>
          <a:p>
            <a:pPr lvl="2">
              <a:buFont typeface="Courier New" panose="02070309020205020404" pitchFamily="49" charset="0"/>
              <a:buChar char="o"/>
            </a:pPr>
            <a:r>
              <a:rPr lang="en-US" sz="2100" dirty="0"/>
              <a:t>lack of physical activity, </a:t>
            </a:r>
          </a:p>
          <a:p>
            <a:pPr lvl="2">
              <a:buFont typeface="Courier New" panose="02070309020205020404" pitchFamily="49" charset="0"/>
              <a:buChar char="o"/>
            </a:pPr>
            <a:r>
              <a:rPr lang="en-US" sz="2100" dirty="0"/>
              <a:t>obesity, </a:t>
            </a:r>
          </a:p>
          <a:p>
            <a:pPr lvl="2">
              <a:buFont typeface="Courier New" panose="02070309020205020404" pitchFamily="49" charset="0"/>
              <a:buChar char="o"/>
            </a:pPr>
            <a:r>
              <a:rPr lang="en-US" sz="2100" dirty="0"/>
              <a:t>lack of sleep</a:t>
            </a:r>
          </a:p>
          <a:p>
            <a:pPr lvl="1"/>
            <a:r>
              <a:rPr lang="en-US" sz="2100" dirty="0"/>
              <a:t>Health-outcome: Mental Health</a:t>
            </a:r>
          </a:p>
          <a:p>
            <a:pPr lvl="1"/>
            <a:r>
              <a:rPr lang="en-US" sz="2100" dirty="0"/>
              <a:t>Location: State, City</a:t>
            </a:r>
            <a:endParaRPr lang="en-US" sz="1900" dirty="0"/>
          </a:p>
          <a:p>
            <a:pPr lvl="1"/>
            <a:r>
              <a:rPr lang="en-US" sz="2100" dirty="0"/>
              <a:t>Demographics*: income, education, gender, age</a:t>
            </a:r>
          </a:p>
          <a:p>
            <a:pPr lvl="1"/>
            <a:r>
              <a:rPr lang="en-US" sz="2100" dirty="0"/>
              <a:t>Preventive Service* : lack of health insurance </a:t>
            </a:r>
          </a:p>
          <a:p>
            <a:pPr marL="457200" lvl="1" indent="0">
              <a:buNone/>
            </a:pPr>
            <a:endParaRPr lang="en-US" sz="2100" dirty="0"/>
          </a:p>
        </p:txBody>
      </p:sp>
    </p:spTree>
    <p:extLst>
      <p:ext uri="{BB962C8B-B14F-4D97-AF65-F5344CB8AC3E}">
        <p14:creationId xmlns:p14="http://schemas.microsoft.com/office/powerpoint/2010/main" val="646581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722D-7BD8-4669-BE70-F50FC8B750F2}"/>
              </a:ext>
            </a:extLst>
          </p:cNvPr>
          <p:cNvSpPr>
            <a:spLocks noGrp="1"/>
          </p:cNvSpPr>
          <p:nvPr>
            <p:ph type="title"/>
          </p:nvPr>
        </p:nvSpPr>
        <p:spPr>
          <a:xfrm>
            <a:off x="677334" y="609600"/>
            <a:ext cx="8596668" cy="734750"/>
          </a:xfrm>
        </p:spPr>
        <p:txBody>
          <a:bodyPr/>
          <a:lstStyle/>
          <a:p>
            <a:r>
              <a:rPr lang="en-US" dirty="0"/>
              <a:t>Data exploration &amp; cleanup process</a:t>
            </a:r>
          </a:p>
        </p:txBody>
      </p:sp>
      <p:pic>
        <p:nvPicPr>
          <p:cNvPr id="5" name="Content Placeholder 4">
            <a:extLst>
              <a:ext uri="{FF2B5EF4-FFF2-40B4-BE49-F238E27FC236}">
                <a16:creationId xmlns:a16="http://schemas.microsoft.com/office/drawing/2014/main" id="{60C9208C-9BF6-4F9F-A969-9675BF982A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34" t="17041" r="18667" b="7025"/>
          <a:stretch/>
        </p:blipFill>
        <p:spPr>
          <a:xfrm>
            <a:off x="1326184" y="1295243"/>
            <a:ext cx="6703580" cy="5378059"/>
          </a:xfrm>
        </p:spPr>
      </p:pic>
    </p:spTree>
    <p:extLst>
      <p:ext uri="{BB962C8B-B14F-4D97-AF65-F5344CB8AC3E}">
        <p14:creationId xmlns:p14="http://schemas.microsoft.com/office/powerpoint/2010/main" val="4054335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8B69-B71F-48D4-9C83-A3FB196B5BB8}"/>
              </a:ext>
            </a:extLst>
          </p:cNvPr>
          <p:cNvSpPr>
            <a:spLocks noGrp="1"/>
          </p:cNvSpPr>
          <p:nvPr>
            <p:ph type="title"/>
          </p:nvPr>
        </p:nvSpPr>
        <p:spPr>
          <a:xfrm>
            <a:off x="-46007" y="0"/>
            <a:ext cx="9529313" cy="1989826"/>
          </a:xfrm>
        </p:spPr>
        <p:txBody>
          <a:bodyPr>
            <a:normAutofit fontScale="90000"/>
          </a:bodyPr>
          <a:lstStyle/>
          <a:p>
            <a:pPr algn="ctr"/>
            <a:r>
              <a:rPr lang="en-US" sz="3200" dirty="0"/>
              <a:t>Question 1: </a:t>
            </a:r>
            <a:br>
              <a:rPr lang="en-US" sz="3200" dirty="0"/>
            </a:br>
            <a:r>
              <a:rPr lang="en-US" sz="3200" dirty="0"/>
              <a:t>Is the prevalence of poor mental health equally divided over the US or does this occur more in certain states? What are observed reasons for this? </a:t>
            </a:r>
            <a:br>
              <a:rPr lang="en-US" dirty="0"/>
            </a:br>
            <a:endParaRPr lang="en-US" dirty="0"/>
          </a:p>
        </p:txBody>
      </p:sp>
      <p:sp>
        <p:nvSpPr>
          <p:cNvPr id="3" name="Content Placeholder 2">
            <a:extLst>
              <a:ext uri="{FF2B5EF4-FFF2-40B4-BE49-F238E27FC236}">
                <a16:creationId xmlns:a16="http://schemas.microsoft.com/office/drawing/2014/main" id="{52EFDD9B-FA62-49FF-A7C1-075B72BFFB9D}"/>
              </a:ext>
            </a:extLst>
          </p:cNvPr>
          <p:cNvSpPr>
            <a:spLocks noGrp="1"/>
          </p:cNvSpPr>
          <p:nvPr>
            <p:ph idx="1"/>
          </p:nvPr>
        </p:nvSpPr>
        <p:spPr>
          <a:xfrm>
            <a:off x="140428" y="1890294"/>
            <a:ext cx="8596668" cy="3880773"/>
          </a:xfrm>
        </p:spPr>
        <p:txBody>
          <a:bodyPr/>
          <a:lstStyle/>
          <a:p>
            <a:r>
              <a:rPr lang="en-US" dirty="0">
                <a:highlight>
                  <a:srgbClr val="FF0000"/>
                </a:highlight>
              </a:rPr>
              <a:t>Update choropleth + add cities</a:t>
            </a:r>
          </a:p>
          <a:p>
            <a:r>
              <a:rPr lang="en-US" dirty="0">
                <a:highlight>
                  <a:srgbClr val="FF0000"/>
                </a:highlight>
              </a:rPr>
              <a:t>Show </a:t>
            </a:r>
            <a:r>
              <a:rPr lang="en-US" dirty="0" err="1">
                <a:highlight>
                  <a:srgbClr val="FF0000"/>
                </a:highlight>
              </a:rPr>
              <a:t>Jupyter</a:t>
            </a:r>
            <a:r>
              <a:rPr lang="en-US" dirty="0">
                <a:highlight>
                  <a:srgbClr val="FF0000"/>
                </a:highlight>
              </a:rPr>
              <a:t> notebook</a:t>
            </a:r>
          </a:p>
          <a:p>
            <a:r>
              <a:rPr lang="en-US" dirty="0">
                <a:highlight>
                  <a:srgbClr val="FF0000"/>
                </a:highlight>
              </a:rPr>
              <a:t>Add text conclusion </a:t>
            </a:r>
          </a:p>
        </p:txBody>
      </p:sp>
      <p:pic>
        <p:nvPicPr>
          <p:cNvPr id="4" name="Picture 3">
            <a:extLst>
              <a:ext uri="{FF2B5EF4-FFF2-40B4-BE49-F238E27FC236}">
                <a16:creationId xmlns:a16="http://schemas.microsoft.com/office/drawing/2014/main" id="{E8FEBEBE-4FC2-4ACE-B1F9-9B21ABA5DD38}"/>
              </a:ext>
            </a:extLst>
          </p:cNvPr>
          <p:cNvPicPr>
            <a:picLocks noChangeAspect="1"/>
          </p:cNvPicPr>
          <p:nvPr/>
        </p:nvPicPr>
        <p:blipFill rotWithShape="1">
          <a:blip r:embed="rId2"/>
          <a:srcRect l="25514" t="37542" r="19554" b="21510"/>
          <a:stretch/>
        </p:blipFill>
        <p:spPr>
          <a:xfrm>
            <a:off x="2725947" y="2396387"/>
            <a:ext cx="8856453" cy="4401228"/>
          </a:xfrm>
          <a:prstGeom prst="rect">
            <a:avLst/>
          </a:prstGeom>
        </p:spPr>
      </p:pic>
    </p:spTree>
    <p:extLst>
      <p:ext uri="{BB962C8B-B14F-4D97-AF65-F5344CB8AC3E}">
        <p14:creationId xmlns:p14="http://schemas.microsoft.com/office/powerpoint/2010/main" val="154798579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1708</TotalTime>
  <Words>985</Words>
  <Application>Microsoft Office PowerPoint</Application>
  <PresentationFormat>Widescreen</PresentationFormat>
  <Paragraphs>120</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Courier New</vt:lpstr>
      <vt:lpstr>Trebuchet MS</vt:lpstr>
      <vt:lpstr>Wingdings</vt:lpstr>
      <vt:lpstr>Wingdings 3</vt:lpstr>
      <vt:lpstr>Facet</vt:lpstr>
      <vt:lpstr>Health Analysis   </vt:lpstr>
      <vt:lpstr>  The Dataset</vt:lpstr>
      <vt:lpstr> Strengths &amp; Limitations of the Dataset</vt:lpstr>
      <vt:lpstr>  Methods &amp; Choices</vt:lpstr>
      <vt:lpstr>  Hypothesis</vt:lpstr>
      <vt:lpstr>  Summary of findings</vt:lpstr>
      <vt:lpstr>Data exploration &amp; cleanup process</vt:lpstr>
      <vt:lpstr>Data exploration &amp; cleanup process</vt:lpstr>
      <vt:lpstr>Question 1:  Is the prevalence of poor mental health equally divided over the US or does this occur more in certain states? What are observed reasons for this?  </vt:lpstr>
      <vt:lpstr>Unhealthy behaviors choropleths, text</vt:lpstr>
      <vt:lpstr>Question 1 conclusions.</vt:lpstr>
      <vt:lpstr>Question 2:  What types of unhealthy behavior have significant effects on the mental health and to what extent?</vt:lpstr>
      <vt:lpstr>Question 1:  What types of unhealthy behavior have significant effects on the mental health and to what extent?</vt:lpstr>
      <vt:lpstr>Correlation Mental health &amp; Physical health</vt:lpstr>
      <vt:lpstr>Correlation mental health &amp; Binge-drinking</vt:lpstr>
      <vt:lpstr>Correlation mental health  &amp; Smoking</vt:lpstr>
      <vt:lpstr>Correlation mental health &amp; lack of sleep</vt:lpstr>
      <vt:lpstr>Correlation mental health  &amp;  obesity</vt:lpstr>
      <vt:lpstr>Correlation mental health  &amp;  lack of physical activity</vt:lpstr>
      <vt:lpstr>Conclusion correlation Mental health &amp; unhealthy behavior  </vt:lpstr>
      <vt:lpstr>Question 3:  What correlation can be found between Mental health &amp;   income, education, lack of health insurance   </vt:lpstr>
      <vt:lpstr>Correlation mental health  &amp;  Education or Income</vt:lpstr>
      <vt:lpstr>Correlation mental health  &amp;  lack of health insurance</vt:lpstr>
      <vt:lpstr>Major Findings &amp; Additional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Young</dc:creator>
  <cp:lastModifiedBy>Maaike Rutten</cp:lastModifiedBy>
  <cp:revision>43</cp:revision>
  <dcterms:created xsi:type="dcterms:W3CDTF">2019-01-24T00:07:09Z</dcterms:created>
  <dcterms:modified xsi:type="dcterms:W3CDTF">2019-01-25T07:25:24Z</dcterms:modified>
</cp:coreProperties>
</file>